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5" r:id="rId3"/>
    <p:sldId id="323" r:id="rId4"/>
    <p:sldId id="294" r:id="rId5"/>
    <p:sldId id="308" r:id="rId6"/>
    <p:sldId id="313" r:id="rId7"/>
    <p:sldId id="312" r:id="rId8"/>
    <p:sldId id="315" r:id="rId9"/>
    <p:sldId id="324" r:id="rId10"/>
    <p:sldId id="295" r:id="rId11"/>
    <p:sldId id="297" r:id="rId12"/>
    <p:sldId id="299" r:id="rId13"/>
    <p:sldId id="309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en, James" initials="UJ" lastIdx="1" clrIdx="0"/>
  <p:cmAuthor id="2" name="Sandra Arango-Caro" initials="SA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4"/>
    <p:restoredTop sz="86405"/>
  </p:normalViewPr>
  <p:slideViewPr>
    <p:cSldViewPr snapToGrid="0" snapToObjects="1">
      <p:cViewPr varScale="1">
        <p:scale>
          <a:sx n="93" d="100"/>
          <a:sy n="93" d="100"/>
        </p:scale>
        <p:origin x="232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2E1E-5F30-EB41-BC3F-93C142C2BE1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9511-EB34-3446-8C0F-B949C6AB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0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B24C-3B43-1246-BB3C-D133AA3D7E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5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Volvox is very </a:t>
            </a:r>
            <a:r>
              <a:rPr lang="en-US" dirty="0" err="1"/>
              <a:t>instagramable</a:t>
            </a:r>
            <a:r>
              <a:rPr lang="en-US" dirty="0"/>
              <a:t>! Follow us, please!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B24C-3B43-1246-BB3C-D133AA3D7E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04F8-BAF0-454F-89F6-17018072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B46C-B120-EB43-9F7F-1BB4A1860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80FF-6E4E-DC4F-9B2D-3C03BF74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A3CF-A55B-F847-B30F-D7A017BC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D52DD-754B-2240-B696-8568A9A7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3949-FD19-7648-9D0F-C44A6B3A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9DB4-5C4A-F74D-8076-35FACEDCA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C021-C757-E64D-B69E-EFBBD64A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0696-A6AA-E74F-84AA-CDDCE82C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791A5-9FEF-E44C-AF1A-8E46BF28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5DD1A-32DF-7B49-A7AC-F290A71EB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B514A-0D89-7A4D-8BC6-3C2856F47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E59A-644C-2444-B4E8-6DA28208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9E71-B393-6249-B426-78BB5D8D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D8B30-08E3-CD45-BFFC-4FC0885C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3F96-3D5D-5B4E-B0A8-B2AC231C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98CA-531C-1048-A284-C576EE60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E07B-FED3-B340-9986-F9216CAE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212F-96EE-8E45-B5E6-CD88077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9D19-57E8-3D43-B5FC-6209C3A1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B969-0963-B54D-B7B7-F4BF0D34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2D3C4-7B62-4A46-AA2D-1141C76F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7152-E7E8-AA42-A9F1-2F0519CB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F67E-66F7-2F49-8409-29ACD396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D4F5-F533-9744-90F7-3E5E7A79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0063-468A-524A-B225-39BD96B1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26FA-A288-9B4C-92B6-9D6E89A9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1B928-4EAC-0A47-A4FF-1C23C1052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B35FC-4D65-BE42-9103-57E3787F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65C1-6E27-1D4E-AEDA-3D70B54B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4025F-EDEC-774C-96E7-9341BDAA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FB35-1D1E-0C4D-900E-55CDC909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61A7-D571-D448-A673-6D8F54E1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8BDE2-A356-9D4C-994C-1BE0138CB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F9B37-BC0B-E547-B1B5-6F2FD974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4F029-28A0-9448-8127-5B2767F4A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B8064-1C96-134F-9F9E-DF19AD9B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2BC1C-DBFF-D54D-9AD3-C2793344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D4E3A-8864-7B47-B91F-639E68CA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A95D-3FD9-C14E-BC73-9A66D07C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BEEDE-59C5-004E-A4D0-0ECA3682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0251E-EC6D-5F4E-A7E9-55C94CA4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0705A-BD3D-6D49-BE51-BDA357D4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346BD-5A08-A841-9289-33001006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06DA3-359A-BC4E-9413-932A0266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DA4B9-7441-4747-B829-09E4BB43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A41B-EE8D-E44F-8F05-4FD2B9A7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3A69-B380-5A4E-839A-A7C5B5DF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BC92F-D563-A742-9971-96AEA322A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B9FB2-C8FA-604D-B597-ADF99ED9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DDA66-FD63-FB45-8442-4E608F84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F99C-B08F-CF45-831B-612BE7BC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401A-2664-0449-99AA-69958FD3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5C165-0CBB-9A43-8310-099F996CD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BFD6F-28A8-824D-BC5B-6632F7EEE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CF4F-7D1E-A442-9F94-719A0946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620A6-3D8E-224D-A55A-646DD028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A569-D2F2-4E41-94BA-709452AF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72FA6-23D3-8049-A872-4DE8A861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6662E-A817-284F-B927-04EA116C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E9E75-2ED3-A44D-86FC-A1B65812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4AB9-7E90-8C45-9C4C-580641E9E8F9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9B90-F618-DB48-B498-480C57CA4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3D862-5417-794B-82BB-3BB99487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A76-D948-D941-9DC6-2E82FAD7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instagram.com/discover.volvox/?hl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48A6A9-56D3-5349-B363-7988E6DDF320}"/>
              </a:ext>
            </a:extLst>
          </p:cNvPr>
          <p:cNvSpPr txBox="1">
            <a:spLocks/>
          </p:cNvSpPr>
          <p:nvPr/>
        </p:nvSpPr>
        <p:spPr>
          <a:xfrm>
            <a:off x="539827" y="513708"/>
            <a:ext cx="10515600" cy="748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Discover Volvox Development (DVD)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17473F-1337-1741-BCB9-1DFE3F1AC44B}"/>
              </a:ext>
            </a:extLst>
          </p:cNvPr>
          <p:cNvSpPr txBox="1">
            <a:spLocks/>
          </p:cNvSpPr>
          <p:nvPr/>
        </p:nvSpPr>
        <p:spPr>
          <a:xfrm>
            <a:off x="663117" y="1365151"/>
            <a:ext cx="10515600" cy="748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How to manual for mutant screening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2326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B2ECE3-0607-164F-B7C0-E246C0954682}"/>
              </a:ext>
            </a:extLst>
          </p:cNvPr>
          <p:cNvSpPr/>
          <p:nvPr/>
        </p:nvSpPr>
        <p:spPr>
          <a:xfrm>
            <a:off x="7245928" y="1379489"/>
            <a:ext cx="4572000" cy="497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CF3103-AE59-FB41-800F-E47ACEFAD014}"/>
              </a:ext>
            </a:extLst>
          </p:cNvPr>
          <p:cNvSpPr txBox="1">
            <a:spLocks/>
          </p:cNvSpPr>
          <p:nvPr/>
        </p:nvSpPr>
        <p:spPr>
          <a:xfrm>
            <a:off x="472020" y="52724"/>
            <a:ext cx="11138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entury Gothic" panose="020B0502020202020204" pitchFamily="34" charset="0"/>
              </a:rPr>
              <a:t>Images and documentation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2810A-289C-4B4A-9D03-FD645AC6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BE1-8E73-304F-AD21-916AABE9CFB2}" type="datetime1">
              <a:rPr lang="en-US" smtClean="0"/>
              <a:t>9/18/20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EC7A7-8B87-9148-8479-7B57C227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microscope on a table&#10;&#10;Description automatically generated">
            <a:extLst>
              <a:ext uri="{FF2B5EF4-FFF2-40B4-BE49-F238E27FC236}">
                <a16:creationId xmlns:a16="http://schemas.microsoft.com/office/drawing/2014/main" id="{E3B4EAE3-254E-E54D-8235-EDF255BDD5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34" y="1379488"/>
            <a:ext cx="2844253" cy="3150558"/>
          </a:xfrm>
          <a:prstGeom prst="rect">
            <a:avLst/>
          </a:prstGeom>
        </p:spPr>
      </p:pic>
      <p:pic>
        <p:nvPicPr>
          <p:cNvPr id="8" name="Picture 7" descr="A close up of a camera&#10;&#10;Description automatically generated">
            <a:extLst>
              <a:ext uri="{FF2B5EF4-FFF2-40B4-BE49-F238E27FC236}">
                <a16:creationId xmlns:a16="http://schemas.microsoft.com/office/drawing/2014/main" id="{CD2CDAC5-7A0C-DB4D-B170-8910951A3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067" y="1379488"/>
            <a:ext cx="1125682" cy="3150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8DC78A-9BC8-9E48-A53B-EBB64EA4555A}"/>
              </a:ext>
            </a:extLst>
          </p:cNvPr>
          <p:cNvSpPr txBox="1"/>
          <p:nvPr/>
        </p:nvSpPr>
        <p:spPr>
          <a:xfrm>
            <a:off x="545714" y="4805749"/>
            <a:ext cx="3291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1. Put some colonies of your isolated mutant in a small drop of SVM on a petri dish and find under the dissecting scope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94403-8E73-8245-A417-F933E3ED20E2}"/>
              </a:ext>
            </a:extLst>
          </p:cNvPr>
          <p:cNvSpPr txBox="1"/>
          <p:nvPr/>
        </p:nvSpPr>
        <p:spPr>
          <a:xfrm>
            <a:off x="4100940" y="4805749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2. Use the mini-microscope phone camera to zoom and take pictures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D20E0-83D6-844F-AB13-BFBB35C81190}"/>
              </a:ext>
            </a:extLst>
          </p:cNvPr>
          <p:cNvSpPr txBox="1"/>
          <p:nvPr/>
        </p:nvSpPr>
        <p:spPr>
          <a:xfrm>
            <a:off x="7343294" y="1395621"/>
            <a:ext cx="253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Tips for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148D8-B085-B144-ADA1-E2C1CE77C83B}"/>
              </a:ext>
            </a:extLst>
          </p:cNvPr>
          <p:cNvSpPr txBox="1"/>
          <p:nvPr/>
        </p:nvSpPr>
        <p:spPr>
          <a:xfrm>
            <a:off x="7357323" y="1941777"/>
            <a:ext cx="425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Smaller drops of SVM keep the Volvox spheroids from moving around too much in the field of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410A1-22F3-DA4C-B929-90B975B49867}"/>
              </a:ext>
            </a:extLst>
          </p:cNvPr>
          <p:cNvSpPr txBox="1"/>
          <p:nvPr/>
        </p:nvSpPr>
        <p:spPr>
          <a:xfrm>
            <a:off x="7357323" y="2949598"/>
            <a:ext cx="42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If the spheroids you want to photograph are still moving too much, try placing the petri plate on a bed of ice or chilling in the fridge to slow them down.  Temporary exposure to low temps won’t harm them.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95EAE-DD07-C14F-925D-0CBC666CD3E5}"/>
              </a:ext>
            </a:extLst>
          </p:cNvPr>
          <p:cNvSpPr txBox="1"/>
          <p:nvPr/>
        </p:nvSpPr>
        <p:spPr>
          <a:xfrm>
            <a:off x="7378286" y="4805749"/>
            <a:ext cx="4453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Take multiple pictures of several individuals from the same mutant. Choose some representative pics that capture the most detail and show the phenotypic range of your mutant.</a:t>
            </a:r>
          </a:p>
        </p:txBody>
      </p:sp>
    </p:spTree>
    <p:extLst>
      <p:ext uri="{BB962C8B-B14F-4D97-AF65-F5344CB8AC3E}">
        <p14:creationId xmlns:p14="http://schemas.microsoft.com/office/powerpoint/2010/main" val="76647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41C9-74CA-0F4C-8827-C1281A2E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discoveries!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C1011-3A0A-714E-9457-F7B21DC10F75}"/>
              </a:ext>
            </a:extLst>
          </p:cNvPr>
          <p:cNvSpPr txBox="1"/>
          <p:nvPr/>
        </p:nvSpPr>
        <p:spPr>
          <a:xfrm>
            <a:off x="4468532" y="2472005"/>
            <a:ext cx="6405921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DiscoverVolvox@gmail.com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E8445-F10C-9440-AB12-17D37758A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2" y="3759101"/>
            <a:ext cx="1050365" cy="1050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510E4-A442-744F-9A49-5192FBD626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22" y="2210911"/>
            <a:ext cx="1113118" cy="11131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DC416-F1E8-AB4B-81DF-9B97AA7630DC}"/>
              </a:ext>
            </a:extLst>
          </p:cNvPr>
          <p:cNvSpPr txBox="1"/>
          <p:nvPr/>
        </p:nvSpPr>
        <p:spPr>
          <a:xfrm>
            <a:off x="1990167" y="4016412"/>
            <a:ext cx="4105833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Discover.Volvox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AD00077-8CA6-DA47-B3E5-1A5B0D1F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960-AF46-EB4B-8633-177EE4E85CCF}" type="datetime1">
              <a:rPr lang="en-US" smtClean="0"/>
              <a:t>9/18/20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87B0D91-A2CB-C848-922D-50F82097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43B83-5F75-E44E-98CC-2D07DFFFCD49}"/>
              </a:ext>
            </a:extLst>
          </p:cNvPr>
          <p:cNvSpPr/>
          <p:nvPr/>
        </p:nvSpPr>
        <p:spPr>
          <a:xfrm>
            <a:off x="802342" y="5073037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hlinkClick r:id="rId4"/>
              </a:rPr>
              <a:t>https://www.instagram.com/discover.volvox/?hl=en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2" y="2110659"/>
            <a:ext cx="1735255" cy="13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A3CC-8D4C-A745-9F36-9F3A0F3B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Volvox picture submission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9FD6C-7444-0043-B91F-86F4A39095BE}"/>
              </a:ext>
            </a:extLst>
          </p:cNvPr>
          <p:cNvSpPr txBox="1"/>
          <p:nvPr/>
        </p:nvSpPr>
        <p:spPr>
          <a:xfrm>
            <a:off x="4336310" y="2581283"/>
            <a:ext cx="27635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2400" b="1" dirty="0"/>
              <a:t>@</a:t>
            </a:r>
            <a:r>
              <a:rPr lang="en-US" sz="2400" b="1" dirty="0" err="1"/>
              <a:t>discover.volvox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2FC17-794A-5F4C-9088-920039C14283}"/>
              </a:ext>
            </a:extLst>
          </p:cNvPr>
          <p:cNvSpPr txBox="1"/>
          <p:nvPr/>
        </p:nvSpPr>
        <p:spPr>
          <a:xfrm>
            <a:off x="4323059" y="3201972"/>
            <a:ext cx="38938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2000" b="1" dirty="0"/>
              <a:t>#Mutant name #School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9C402-D72F-6846-8933-D210CDCAA8FE}"/>
              </a:ext>
            </a:extLst>
          </p:cNvPr>
          <p:cNvSpPr txBox="1"/>
          <p:nvPr/>
        </p:nvSpPr>
        <p:spPr>
          <a:xfrm>
            <a:off x="4323058" y="3762007"/>
            <a:ext cx="64166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2400" dirty="0"/>
              <a:t>Please @</a:t>
            </a:r>
            <a:r>
              <a:rPr lang="en-US" sz="2400" dirty="0" err="1"/>
              <a:t>discover.volvox</a:t>
            </a:r>
            <a:r>
              <a:rPr lang="en-US" sz="2400" dirty="0"/>
              <a:t> while uploading Volvox mutant pictures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F0B50-FBC1-AB46-A753-EFC85B7545EB}"/>
              </a:ext>
            </a:extLst>
          </p:cNvPr>
          <p:cNvSpPr txBox="1"/>
          <p:nvPr/>
        </p:nvSpPr>
        <p:spPr>
          <a:xfrm>
            <a:off x="4323058" y="5707643"/>
            <a:ext cx="64166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2400" dirty="0"/>
              <a:t>We will reach out to you if the mutant needs further characterization.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FCC33F0-6703-DF4F-8DB4-764E8BB6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F834-EF55-A946-B229-5806EEC643D1}" type="datetime1">
              <a:rPr lang="en-US" smtClean="0"/>
              <a:t>9/18/20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1B72AF8-8BDF-BF45-8157-40819EA7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0F06D-E1AB-AE4A-86CC-7B4FAD937F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35" y="1253220"/>
            <a:ext cx="3454400" cy="1943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BB9DB2-5127-5E4D-AE30-64A2C3EEB904}"/>
              </a:ext>
            </a:extLst>
          </p:cNvPr>
          <p:cNvSpPr txBox="1"/>
          <p:nvPr/>
        </p:nvSpPr>
        <p:spPr>
          <a:xfrm>
            <a:off x="4323058" y="4734825"/>
            <a:ext cx="64166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2400" dirty="0"/>
              <a:t>Timing is important. Post pictures the day they are taken.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E7FD1CE-7A78-FD48-9F56-A2A7A39A0A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35" y="1438275"/>
            <a:ext cx="2844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2F55-4574-A94C-B2B4-7AAE2B35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40" y="258619"/>
            <a:ext cx="7772400" cy="1325563"/>
          </a:xfrm>
        </p:spPr>
        <p:txBody>
          <a:bodyPr/>
          <a:lstStyle/>
          <a:p>
            <a:pPr algn="ctr"/>
            <a:r>
              <a:rPr lang="en-US" dirty="0"/>
              <a:t>Sample submission</a:t>
            </a:r>
            <a:br>
              <a:rPr lang="en-US" dirty="0"/>
            </a:br>
            <a:r>
              <a:rPr lang="en-US" sz="3600" dirty="0"/>
              <a:t> (after web submission and solicitation)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27ACC-E634-3842-AAD0-44C5A1255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62" y="1237937"/>
            <a:ext cx="993385" cy="3085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AEA4A-D08A-F441-BADA-FDD7381D44DF}"/>
              </a:ext>
            </a:extLst>
          </p:cNvPr>
          <p:cNvSpPr txBox="1"/>
          <p:nvPr/>
        </p:nvSpPr>
        <p:spPr>
          <a:xfrm>
            <a:off x="536784" y="16290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259A8-E2E6-9843-945C-97C5AADC4FE5}"/>
              </a:ext>
            </a:extLst>
          </p:cNvPr>
          <p:cNvSpPr txBox="1"/>
          <p:nvPr/>
        </p:nvSpPr>
        <p:spPr>
          <a:xfrm>
            <a:off x="1805765" y="5318978"/>
            <a:ext cx="259469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Transfer interesting mutants to the conical tubes containing SVM (1 type/tube)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142A0-22F4-1A4C-87CC-9D8D1BA27579}"/>
              </a:ext>
            </a:extLst>
          </p:cNvPr>
          <p:cNvSpPr txBox="1"/>
          <p:nvPr/>
        </p:nvSpPr>
        <p:spPr>
          <a:xfrm>
            <a:off x="4789223" y="5318978"/>
            <a:ext cx="30223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Label the tubes with strain names, initials, date, and school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1AE83-4007-9040-94B8-60E3FEED18B3}"/>
              </a:ext>
            </a:extLst>
          </p:cNvPr>
          <p:cNvSpPr txBox="1"/>
          <p:nvPr/>
        </p:nvSpPr>
        <p:spPr>
          <a:xfrm>
            <a:off x="8172185" y="5318978"/>
            <a:ext cx="35645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Package properly and arrange a drop off </a:t>
            </a:r>
            <a:r>
              <a:rPr lang="en-US" b="1" dirty="0"/>
              <a:t>@DDPSC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4A24DDC-2BEC-1449-AD7B-899ACE65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782-7D65-004A-873C-C4F897A1EDD6}" type="datetime1">
              <a:rPr lang="en-US" smtClean="0"/>
              <a:t>9/18/20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EBA357A-B5E1-224B-BE04-DB34D9B1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 descr="A picture containing box, table, indoor, food&#10;&#10;Description automatically generated">
            <a:extLst>
              <a:ext uri="{FF2B5EF4-FFF2-40B4-BE49-F238E27FC236}">
                <a16:creationId xmlns:a16="http://schemas.microsoft.com/office/drawing/2014/main" id="{53443B6C-EFF2-144F-A354-06ABED91F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216" y="1629001"/>
            <a:ext cx="3556000" cy="3517900"/>
          </a:xfrm>
          <a:prstGeom prst="rect">
            <a:avLst/>
          </a:prstGeom>
        </p:spPr>
      </p:pic>
      <p:pic>
        <p:nvPicPr>
          <p:cNvPr id="16" name="Picture 15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44BCAC3B-5530-0B49-9446-F267680B1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25" y="1629001"/>
            <a:ext cx="3009900" cy="3517900"/>
          </a:xfrm>
          <a:prstGeom prst="rect">
            <a:avLst/>
          </a:prstGeom>
        </p:spPr>
      </p:pic>
      <p:pic>
        <p:nvPicPr>
          <p:cNvPr id="18" name="Picture 17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7258AA19-3664-FF49-B855-0C21BD4F4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765" y="1629001"/>
            <a:ext cx="2590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41C9-74CA-0F4C-8827-C1281A2E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4" y="-2304"/>
            <a:ext cx="10515600" cy="1325563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AD00077-8CA6-DA47-B3E5-1A5B0D1F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960-AF46-EB4B-8633-177EE4E85CCF}" type="datetime1">
              <a:rPr lang="en-US" smtClean="0"/>
              <a:t>9/18/20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87B0D91-A2CB-C848-922D-50F82097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5DB6C-E775-C245-A5AA-C727667E554C}"/>
              </a:ext>
            </a:extLst>
          </p:cNvPr>
          <p:cNvSpPr/>
          <p:nvPr/>
        </p:nvSpPr>
        <p:spPr>
          <a:xfrm>
            <a:off x="567744" y="102454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Project advisor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Dr. James Umen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Principal Investigator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Donald Danforth Plant Science Center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JUmen@danforthcenter.org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Project support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Dr. Sandra </a:t>
            </a:r>
            <a:r>
              <a:rPr lang="fr-FR" dirty="0" err="1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Arango</a:t>
            </a:r>
            <a:r>
              <a:rPr lang="fr-FR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-Caro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Education Researcher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Education Research and Outreach Laboratory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Donald Danforth Plant Science Center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Sarango-caro@danforthcenter.org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4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48A6A9-56D3-5349-B363-7988E6DDF320}"/>
              </a:ext>
            </a:extLst>
          </p:cNvPr>
          <p:cNvSpPr txBox="1">
            <a:spLocks/>
          </p:cNvSpPr>
          <p:nvPr/>
        </p:nvSpPr>
        <p:spPr>
          <a:xfrm>
            <a:off x="539827" y="513708"/>
            <a:ext cx="10515600" cy="748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C3657-16DD-5C49-8601-CD580497D0B7}"/>
              </a:ext>
            </a:extLst>
          </p:cNvPr>
          <p:cNvSpPr/>
          <p:nvPr/>
        </p:nvSpPr>
        <p:spPr>
          <a:xfrm>
            <a:off x="386991" y="1536174"/>
            <a:ext cx="111714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Learn about Volvox biology and its life cycle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Learn about how studying Volvox contributes to understanding the evolution of multicellularity.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Learn about mutagenesis and the importance of studying mutants in developmental biology.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Examine Volvox colonies (i.e. individuals or spheroids) and identify mutants produced by UV mutagenesis.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Document relationships between UV light doses, Volvox viability, and rate of mutagenesis.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Document mutants on Instagram and or Google classroom.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Send requested mutants back to Danforth Center for possible further study.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0B57-F4B9-DC45-A20F-499DE0AF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List of equipment and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B9AC-485C-9146-BE5B-56CFEA97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584959"/>
            <a:ext cx="3758184" cy="30135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Volvox culture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Century Gothic" panose="020B0502020202020204" pitchFamily="34" charset="0"/>
              </a:rPr>
              <a:t>Volvox</a:t>
            </a:r>
            <a:r>
              <a:rPr lang="en-US" sz="1800" dirty="0">
                <a:latin typeface="Century Gothic" panose="020B0502020202020204" pitchFamily="34" charset="0"/>
              </a:rPr>
              <a:t> cultures (populations)*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LED or grow light (optional)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Wire shelf (optional)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Timer switch (optional)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Water bath (optional)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Standard Volvox Medium*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Glass culture tubes* and tube racks*</a:t>
            </a:r>
          </a:p>
          <a:p>
            <a:pPr marL="457200" indent="-457200"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25F93-D23D-1747-9931-48A688E0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A4D-35DA-1442-B126-135ED4E5BD4B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3B754-4BFD-9741-B279-F9B6CB06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36D-9DDF-AE46-8C17-F1668669E480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50BF0F-91EA-AE45-8518-427C15E5D83A}"/>
              </a:ext>
            </a:extLst>
          </p:cNvPr>
          <p:cNvSpPr txBox="1">
            <a:spLocks/>
          </p:cNvSpPr>
          <p:nvPr/>
        </p:nvSpPr>
        <p:spPr>
          <a:xfrm>
            <a:off x="8034528" y="1584959"/>
            <a:ext cx="3879176" cy="3013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UV mutagenesis (optional)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UV crosslinker/UV handlamp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Aluminum foil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Tape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3AC8C7-50E4-994E-AB25-4DDDD8A9DAA0}"/>
              </a:ext>
            </a:extLst>
          </p:cNvPr>
          <p:cNvSpPr txBox="1">
            <a:spLocks/>
          </p:cNvSpPr>
          <p:nvPr/>
        </p:nvSpPr>
        <p:spPr>
          <a:xfrm>
            <a:off x="4401312" y="1584961"/>
            <a:ext cx="3438144" cy="3013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Volvox mutant screening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multi-well plates*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Sharpie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Dissecting microscope*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Pipettes*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Petri dishes*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Phone or microscope camera for documentation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CED18-4E92-1C40-A62E-148BE2973B26}"/>
              </a:ext>
            </a:extLst>
          </p:cNvPr>
          <p:cNvSpPr txBox="1"/>
          <p:nvPr/>
        </p:nvSpPr>
        <p:spPr>
          <a:xfrm>
            <a:off x="4655079" y="4598504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* Danforth Center can provide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2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FC9A3E-B168-4B4E-8677-AA676B25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3" y="2766218"/>
            <a:ext cx="11138647" cy="1325563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Hands-on: Screening for Volvox mutants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BC5ED-F002-8848-A77E-B390AB76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043F-4444-A546-B892-03F9C5C0BA84}" type="datetime1">
              <a:rPr lang="en-US" smtClean="0"/>
              <a:t>9/18/20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8E549-5857-3448-8E26-D82AF546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CA96-5855-884B-B30F-5F72C396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Volvox mutant screening 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3EDD9-D730-C647-A2B6-EB74ED9260EF}"/>
              </a:ext>
            </a:extLst>
          </p:cNvPr>
          <p:cNvSpPr txBox="1"/>
          <p:nvPr/>
        </p:nvSpPr>
        <p:spPr>
          <a:xfrm>
            <a:off x="409665" y="4595641"/>
            <a:ext cx="272006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Pour standard volvox medium into one or more 6-well plates and set aside.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2FBA1-83D8-DC45-9B17-3921A48D0F39}"/>
              </a:ext>
            </a:extLst>
          </p:cNvPr>
          <p:cNvSpPr txBox="1"/>
          <p:nvPr/>
        </p:nvSpPr>
        <p:spPr>
          <a:xfrm>
            <a:off x="3245888" y="4595641"/>
            <a:ext cx="27200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Pour or pipet some of the mutagenized population into a petri dish.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B2973-AEF3-4B4B-B4D8-D9A26FD09A17}"/>
              </a:ext>
            </a:extLst>
          </p:cNvPr>
          <p:cNvSpPr txBox="1"/>
          <p:nvPr/>
        </p:nvSpPr>
        <p:spPr>
          <a:xfrm>
            <a:off x="6137442" y="4595641"/>
            <a:ext cx="2772471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Look for mutant spheroids under the dissecting microscope. Use the field guide and see whether you can find known types or new ones.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D806392B-E66A-3648-A46F-41C91379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257" y="6375578"/>
            <a:ext cx="2743200" cy="365125"/>
          </a:xfrm>
        </p:spPr>
        <p:txBody>
          <a:bodyPr/>
          <a:lstStyle/>
          <a:p>
            <a:fld id="{112098F5-0631-F848-A5BE-1D0ABB1F6B53}" type="datetime1">
              <a:rPr lang="en-US" smtClean="0"/>
              <a:t>9/18/20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22FF16F-68E4-6249-8118-4108C188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4657" y="6375578"/>
            <a:ext cx="2743200" cy="365125"/>
          </a:xfrm>
        </p:spPr>
        <p:txBody>
          <a:bodyPr/>
          <a:lstStyle/>
          <a:p>
            <a:fld id="{4A590D8B-036E-8043-BE4F-3183955A15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Picture 15" descr="A picture containing indoor, table, sitting, plate&#10;&#10;Description automatically generated">
            <a:extLst>
              <a:ext uri="{FF2B5EF4-FFF2-40B4-BE49-F238E27FC236}">
                <a16:creationId xmlns:a16="http://schemas.microsoft.com/office/drawing/2014/main" id="{6BBF060E-AE03-1D4F-98BD-3644234D2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65" y="1750832"/>
            <a:ext cx="2692400" cy="2603500"/>
          </a:xfrm>
          <a:prstGeom prst="rect">
            <a:avLst/>
          </a:prstGeom>
        </p:spPr>
      </p:pic>
      <p:pic>
        <p:nvPicPr>
          <p:cNvPr id="18" name="Picture 17" descr="A picture containing person, table, sitting, plate&#10;&#10;Description automatically generated">
            <a:extLst>
              <a:ext uri="{FF2B5EF4-FFF2-40B4-BE49-F238E27FC236}">
                <a16:creationId xmlns:a16="http://schemas.microsoft.com/office/drawing/2014/main" id="{6FBA622E-811F-9847-BB81-50B92AB4E7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109" y="1738555"/>
            <a:ext cx="2692400" cy="2667000"/>
          </a:xfrm>
          <a:prstGeom prst="rect">
            <a:avLst/>
          </a:prstGeom>
        </p:spPr>
      </p:pic>
      <p:pic>
        <p:nvPicPr>
          <p:cNvPr id="21" name="Picture 20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id="{E349C7D6-ADCB-AC40-8BE2-041FAD1C1D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54" y="1731604"/>
            <a:ext cx="2692400" cy="261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4C28-DEFC-D643-81BD-66457E2373AC}"/>
              </a:ext>
            </a:extLst>
          </p:cNvPr>
          <p:cNvSpPr txBox="1"/>
          <p:nvPr/>
        </p:nvSpPr>
        <p:spPr>
          <a:xfrm>
            <a:off x="6509657" y="1045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25E1C-7F08-7547-9006-3FCB6086DA9C}"/>
              </a:ext>
            </a:extLst>
          </p:cNvPr>
          <p:cNvSpPr txBox="1"/>
          <p:nvPr/>
        </p:nvSpPr>
        <p:spPr>
          <a:xfrm>
            <a:off x="9045825" y="4595641"/>
            <a:ext cx="280602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Transfer single mutants to the multi-well plate with pipets (one mutant per well). See video and tips on next slide.</a:t>
            </a:r>
          </a:p>
        </p:txBody>
      </p:sp>
      <p:pic>
        <p:nvPicPr>
          <p:cNvPr id="28" name="Picture 27" descr="A picture containing indoor, glasses, sitting, table&#10;&#10;Description automatically generated">
            <a:extLst>
              <a:ext uri="{FF2B5EF4-FFF2-40B4-BE49-F238E27FC236}">
                <a16:creationId xmlns:a16="http://schemas.microsoft.com/office/drawing/2014/main" id="{04D8E8B8-7564-FB4C-A28D-7973F66B79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93" y="1750832"/>
            <a:ext cx="2806028" cy="26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1B8C-72F4-CC4B-8E80-B2FA11D1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3718"/>
            <a:ext cx="10515600" cy="1325563"/>
          </a:xfrm>
        </p:spPr>
        <p:txBody>
          <a:bodyPr/>
          <a:lstStyle/>
          <a:p>
            <a:r>
              <a:rPr lang="en-US" dirty="0"/>
              <a:t>Isolating single spheroids for further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65092-36B4-6946-99AD-F93BAE10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41F-1BD3-AB42-A0BA-851D5498BAF5}" type="datetime1">
              <a:rPr lang="en-US" smtClean="0"/>
              <a:t>9/18/20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1E0E-5A08-9C42-9AEA-131692BC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A0E47-A057-6446-93A9-A38D7B0BFB4C}"/>
              </a:ext>
            </a:extLst>
          </p:cNvPr>
          <p:cNvSpPr txBox="1"/>
          <p:nvPr/>
        </p:nvSpPr>
        <p:spPr>
          <a:xfrm>
            <a:off x="838200" y="780281"/>
            <a:ext cx="1037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video shows a somewhat disintegrated colony (a.k.a. spheroid/individual) being carefully drawn into a Pasteur pipette and then re-deposited into another drop of liquid.  After doing this, the second drop of liquid can be examined to make sure only </a:t>
            </a:r>
            <a:r>
              <a:rPr lang="en-US"/>
              <a:t>one individual </a:t>
            </a:r>
            <a:r>
              <a:rPr lang="en-US" dirty="0"/>
              <a:t>is there. </a:t>
            </a:r>
          </a:p>
        </p:txBody>
      </p:sp>
      <p:pic>
        <p:nvPicPr>
          <p:cNvPr id="4" name="mutant isolation 480p.mov" descr="mutant isolation 480p.mov">
            <a:hlinkClick r:id="" action="ppaction://media"/>
            <a:extLst>
              <a:ext uri="{FF2B5EF4-FFF2-40B4-BE49-F238E27FC236}">
                <a16:creationId xmlns:a16="http://schemas.microsoft.com/office/drawing/2014/main" id="{1E92163F-6B76-A64C-9F46-078859035A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1" r="-1330"/>
          <a:stretch/>
        </p:blipFill>
        <p:spPr>
          <a:xfrm>
            <a:off x="528865" y="1807967"/>
            <a:ext cx="5943600" cy="4399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1B1E08-A792-FD48-BFE4-705040E2FD71}"/>
              </a:ext>
            </a:extLst>
          </p:cNvPr>
          <p:cNvSpPr txBox="1"/>
          <p:nvPr/>
        </p:nvSpPr>
        <p:spPr>
          <a:xfrm>
            <a:off x="6654955" y="1807967"/>
            <a:ext cx="4960102" cy="46935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 dirty="0"/>
              <a:t>Tips for Success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Practice first on some randomly chosen spheroids to hone your pipetting skills.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After drawing up a single </a:t>
            </a:r>
            <a:r>
              <a:rPr lang="en-US" sz="1600" dirty="0" err="1"/>
              <a:t>Volvox</a:t>
            </a:r>
            <a:r>
              <a:rPr lang="en-US" sz="1600" dirty="0"/>
              <a:t> (spheroid), redeposit it in a small drop of liquid on a new clean petri plate or on the inverted lid of the one you are using.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Check to see if the droplet has the Volvox individual you chose and if there are some others that came along for the ride. 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you have additional unwanted Volvox colonies add a little more liquid to the droplet to dilute and try to capture the Volvox individual of interest again.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Repeat above until you have a single individual that can be transferred to the six well plate.</a:t>
            </a:r>
          </a:p>
        </p:txBody>
      </p:sp>
    </p:spTree>
    <p:extLst>
      <p:ext uri="{BB962C8B-B14F-4D97-AF65-F5344CB8AC3E}">
        <p14:creationId xmlns:p14="http://schemas.microsoft.com/office/powerpoint/2010/main" val="22049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6959-85D7-604A-9579-2DE54BAB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5" y="136525"/>
            <a:ext cx="6477000" cy="1325563"/>
          </a:xfrm>
        </p:spPr>
        <p:txBody>
          <a:bodyPr/>
          <a:lstStyle/>
          <a:p>
            <a:r>
              <a:rPr lang="en-US" dirty="0"/>
              <a:t>Volvox mutant screening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65B83-7D8E-474B-BE62-AFC202246D07}"/>
              </a:ext>
            </a:extLst>
          </p:cNvPr>
          <p:cNvSpPr txBox="1"/>
          <p:nvPr/>
        </p:nvSpPr>
        <p:spPr>
          <a:xfrm>
            <a:off x="838200" y="4675074"/>
            <a:ext cx="250270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Label each well with date, name, phenotype, and initials.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AE6FF-19AF-934A-9487-E35D154DB518}"/>
              </a:ext>
            </a:extLst>
          </p:cNvPr>
          <p:cNvSpPr txBox="1"/>
          <p:nvPr/>
        </p:nvSpPr>
        <p:spPr>
          <a:xfrm>
            <a:off x="3572181" y="4675074"/>
            <a:ext cx="3050026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Incubate mutants under diurnal conditions for 4-6 days and recheck the population to see if the mutant phenotypes were heritable in its offspring.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BCB16B2-A7A0-A949-A0BB-B0A57D83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E5F8-9CB2-A94A-ABDC-C4FCA1DA291D}" type="datetime1">
              <a:rPr lang="en-US" smtClean="0"/>
              <a:t>9/18/20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33AF63A-87A6-FF4A-B059-520415B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4" name="Picture 23" descr="A picture containing person, person, table, water&#10;&#10;Description automatically generated">
            <a:extLst>
              <a:ext uri="{FF2B5EF4-FFF2-40B4-BE49-F238E27FC236}">
                <a16:creationId xmlns:a16="http://schemas.microsoft.com/office/drawing/2014/main" id="{243CEC83-585D-FA48-A10E-B3CCE427B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2" y="1664961"/>
            <a:ext cx="2489200" cy="2768600"/>
          </a:xfrm>
          <a:prstGeom prst="rect">
            <a:avLst/>
          </a:prstGeom>
        </p:spPr>
      </p:pic>
      <p:pic>
        <p:nvPicPr>
          <p:cNvPr id="26" name="Picture 25" descr="A picture containing indoor, window, kitchen, table&#10;&#10;Description automatically generated">
            <a:extLst>
              <a:ext uri="{FF2B5EF4-FFF2-40B4-BE49-F238E27FC236}">
                <a16:creationId xmlns:a16="http://schemas.microsoft.com/office/drawing/2014/main" id="{FCC8945B-20E1-034D-89B1-F7E128362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207" y="1664961"/>
            <a:ext cx="3048000" cy="276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1D5CD-D416-D04A-A94D-8687BE4D6499}"/>
              </a:ext>
            </a:extLst>
          </p:cNvPr>
          <p:cNvSpPr txBox="1"/>
          <p:nvPr/>
        </p:nvSpPr>
        <p:spPr>
          <a:xfrm>
            <a:off x="6945085" y="1729753"/>
            <a:ext cx="48332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Reminders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Take detailed notes at each step (e.g. how many total spheroids you screened from each pool, how many candidate mutants you found, and your guess about the possible mutant phenotype).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Take note of both successes and failures. They both contribute to scientific advances and learning.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Try to get as high-quality images as possible so that others can assess your mutant’s phenotype.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05289CA7-9806-ED4A-9AA0-6BAB8C0F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151-BCE9-B546-8825-6956CD3AE365}" type="datetime1">
              <a:rPr lang="en-US" smtClean="0"/>
              <a:t>9/18/20</a:t>
            </a:fld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1A065E1-5A05-F648-B07B-FC142C11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5E7DC3-8815-804B-8ADA-CFE94E8E1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8AF206-0A36-894C-B11D-69C58B930CBC}"/>
              </a:ext>
            </a:extLst>
          </p:cNvPr>
          <p:cNvSpPr txBox="1">
            <a:spLocks/>
          </p:cNvSpPr>
          <p:nvPr/>
        </p:nvSpPr>
        <p:spPr>
          <a:xfrm>
            <a:off x="1860898" y="-125260"/>
            <a:ext cx="84702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Analyzing Volvox mutagenesis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FBC9A-8126-8F4D-B80D-FC4142E3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C87F-E3CC-C84F-8147-0ACC98B07895}" type="datetime1">
              <a:rPr lang="en-US" smtClean="0"/>
              <a:t>9/18/20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61BC0-BC70-DA47-A378-5FC89061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D8B-036E-8043-BE4F-3183955A15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70125-D695-BA4D-A1FA-1AC6A78728B8}"/>
              </a:ext>
            </a:extLst>
          </p:cNvPr>
          <p:cNvSpPr txBox="1"/>
          <p:nvPr/>
        </p:nvSpPr>
        <p:spPr>
          <a:xfrm>
            <a:off x="468680" y="1055793"/>
            <a:ext cx="1145609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Use a population of un-mutagenized individuals to learn what are the spectrum of normal Volvox culture phenotypes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Besides being a mutagen, UV light is also a stressor that can cause irregular development and strange looking spheroids to form.  Are these true mutants or developmental “monsters”?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Mutants breed true after picking an individual and letting it propagate.  Do you see more mutant-looking offspring in the population after picking a single individual and letting it grow on its own? 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Temporary developmental monsters will often give rise to normal looking offspring after they propagate.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Is your mutant a new type, or a previously documented type?  Check the field guide. We are especially interested in finding new </a:t>
            </a:r>
            <a:r>
              <a:rPr lang="en-US" sz="2000" i="1" dirty="0"/>
              <a:t>lag</a:t>
            </a:r>
            <a:r>
              <a:rPr lang="en-US" sz="2000" dirty="0"/>
              <a:t> mutants and any other new mutants not in the guide.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i="1" dirty="0"/>
              <a:t>lag</a:t>
            </a:r>
            <a:r>
              <a:rPr lang="en-US" sz="2000" i="1" baseline="30000" dirty="0"/>
              <a:t>-</a:t>
            </a:r>
            <a:r>
              <a:rPr lang="en-US" sz="2000" dirty="0"/>
              <a:t> mutant reproductive cells (gonidia) show a transient somatic phenotype before re-differentiating as true gonidia.  This developmental delay causes </a:t>
            </a:r>
            <a:r>
              <a:rPr lang="en-US" sz="2000" i="1" dirty="0"/>
              <a:t>lag</a:t>
            </a:r>
            <a:r>
              <a:rPr lang="en-US" sz="2000" i="1" baseline="30000" dirty="0"/>
              <a:t>-</a:t>
            </a:r>
            <a:r>
              <a:rPr lang="en-US" sz="2000" dirty="0"/>
              <a:t> gonidial cells to be smaller and more heterogenous in size than wild type gonidia from the same developmental stage.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81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1095</Words>
  <Application>Microsoft Macintosh PowerPoint</Application>
  <PresentationFormat>Widescreen</PresentationFormat>
  <Paragraphs>123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List of equipment and supplies</vt:lpstr>
      <vt:lpstr>Hands-on: Screening for Volvox mutants</vt:lpstr>
      <vt:lpstr>Volvox mutant screening (1)</vt:lpstr>
      <vt:lpstr>Isolating single spheroids for further analysis</vt:lpstr>
      <vt:lpstr>Volvox mutant screening (2)</vt:lpstr>
      <vt:lpstr>PowerPoint Presentation</vt:lpstr>
      <vt:lpstr>PowerPoint Presentation</vt:lpstr>
      <vt:lpstr>PowerPoint Presentation</vt:lpstr>
      <vt:lpstr>Upload your discoveries!</vt:lpstr>
      <vt:lpstr>Volvox picture submission guidelines</vt:lpstr>
      <vt:lpstr>Sample submission  (after web submission and solicitation)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Umen, James</dc:creator>
  <cp:lastModifiedBy>Monica Zawicki</cp:lastModifiedBy>
  <cp:revision>39</cp:revision>
  <dcterms:created xsi:type="dcterms:W3CDTF">2020-07-03T20:19:23Z</dcterms:created>
  <dcterms:modified xsi:type="dcterms:W3CDTF">2020-09-18T18:02:54Z</dcterms:modified>
</cp:coreProperties>
</file>